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2" r:id="rId2"/>
  </p:sldIdLst>
  <p:sldSz cx="9144000" cy="6858000" type="screen4x3"/>
  <p:notesSz cx="6797675" cy="992822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05" autoAdjust="0"/>
    <p:restoredTop sz="93606" autoAdjust="0"/>
  </p:normalViewPr>
  <p:slideViewPr>
    <p:cSldViewPr>
      <p:cViewPr>
        <p:scale>
          <a:sx n="90" d="100"/>
          <a:sy n="90" d="100"/>
        </p:scale>
        <p:origin x="336" y="10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43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64" y="0"/>
            <a:ext cx="2946443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2A3D7-26FF-4725-9E9D-C3E7A40EE766}" type="datetimeFigureOut">
              <a:rPr lang="es-MX" smtClean="0"/>
              <a:t>27/03/2014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0551" y="4716585"/>
            <a:ext cx="5438140" cy="4467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429779"/>
            <a:ext cx="2946443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64" y="9429779"/>
            <a:ext cx="2946443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F16B4-2248-453C-BE70-95323E79DA8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4202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4E94E-0BDE-48CE-8563-915705E43753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3395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543291"/>
            <a:ext cx="5328592" cy="1996304"/>
          </a:xfrm>
          <a:prstGeom prst="rect">
            <a:avLst/>
          </a:prstGeom>
        </p:spPr>
      </p:pic>
      <p:pic>
        <p:nvPicPr>
          <p:cNvPr id="7" name="Imagen 5" descr="Imagen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08920"/>
            <a:ext cx="8064896" cy="185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764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E923-DD00-4F6F-A83B-22F92B26C935}" type="datetimeFigureOut">
              <a:rPr lang="es-MX" smtClean="0"/>
              <a:t>27/03/2014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C1A5-D362-4E39-8049-463FBF735A6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148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E923-DD00-4F6F-A83B-22F92B26C935}" type="datetimeFigureOut">
              <a:rPr lang="es-MX" smtClean="0"/>
              <a:t>27/03/2014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C1A5-D362-4E39-8049-463FBF735A6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7408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E923-DD00-4F6F-A83B-22F92B26C935}" type="datetimeFigureOut">
              <a:rPr lang="es-MX" smtClean="0"/>
              <a:t>27/03/2014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C1A5-D362-4E39-8049-463FBF735A67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4" y="9075"/>
            <a:ext cx="2088232" cy="782335"/>
          </a:xfrm>
          <a:prstGeom prst="rect">
            <a:avLst/>
          </a:prstGeom>
        </p:spPr>
      </p:pic>
      <p:pic>
        <p:nvPicPr>
          <p:cNvPr id="8" name="Imagen 5" descr="Imagen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87761"/>
            <a:ext cx="8064896" cy="9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22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E923-DD00-4F6F-A83B-22F92B26C935}" type="datetimeFigureOut">
              <a:rPr lang="es-MX" smtClean="0"/>
              <a:t>27/03/2014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C1A5-D362-4E39-8049-463FBF735A6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7651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E923-DD00-4F6F-A83B-22F92B26C935}" type="datetimeFigureOut">
              <a:rPr lang="es-MX" smtClean="0"/>
              <a:t>27/03/2014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C1A5-D362-4E39-8049-463FBF735A6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0598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E923-DD00-4F6F-A83B-22F92B26C935}" type="datetimeFigureOut">
              <a:rPr lang="es-MX" smtClean="0"/>
              <a:t>27/03/2014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C1A5-D362-4E39-8049-463FBF735A6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973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E923-DD00-4F6F-A83B-22F92B26C935}" type="datetimeFigureOut">
              <a:rPr lang="es-MX" smtClean="0"/>
              <a:t>27/03/2014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C1A5-D362-4E39-8049-463FBF735A6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7526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E923-DD00-4F6F-A83B-22F92B26C935}" type="datetimeFigureOut">
              <a:rPr lang="es-MX" smtClean="0"/>
              <a:t>27/03/2014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C1A5-D362-4E39-8049-463FBF735A6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0235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E923-DD00-4F6F-A83B-22F92B26C935}" type="datetimeFigureOut">
              <a:rPr lang="es-MX" smtClean="0"/>
              <a:t>27/03/2014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C1A5-D362-4E39-8049-463FBF735A6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5421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E923-DD00-4F6F-A83B-22F92B26C935}" type="datetimeFigureOut">
              <a:rPr lang="es-MX" smtClean="0"/>
              <a:t>27/03/2014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CC1A5-D362-4E39-8049-463FBF735A6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5354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8E923-DD00-4F6F-A83B-22F92B26C935}" type="datetimeFigureOut">
              <a:rPr lang="es-MX" smtClean="0"/>
              <a:t>27/03/2014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CC1A5-D362-4E39-8049-463FBF735A6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435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85 Conector recto"/>
          <p:cNvCxnSpPr/>
          <p:nvPr/>
        </p:nvCxnSpPr>
        <p:spPr>
          <a:xfrm flipV="1">
            <a:off x="4283968" y="3717032"/>
            <a:ext cx="1" cy="15122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79 Conector recto"/>
          <p:cNvCxnSpPr/>
          <p:nvPr/>
        </p:nvCxnSpPr>
        <p:spPr>
          <a:xfrm flipH="1" flipV="1">
            <a:off x="4788024" y="3717032"/>
            <a:ext cx="1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80 Conector recto"/>
          <p:cNvCxnSpPr/>
          <p:nvPr/>
        </p:nvCxnSpPr>
        <p:spPr>
          <a:xfrm flipH="1" flipV="1">
            <a:off x="3419872" y="3717032"/>
            <a:ext cx="1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81 Conector recto"/>
          <p:cNvCxnSpPr/>
          <p:nvPr/>
        </p:nvCxnSpPr>
        <p:spPr>
          <a:xfrm flipH="1" flipV="1">
            <a:off x="2123728" y="3717032"/>
            <a:ext cx="1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48 Conector recto"/>
          <p:cNvCxnSpPr>
            <a:stCxn id="5" idx="0"/>
          </p:cNvCxnSpPr>
          <p:nvPr/>
        </p:nvCxnSpPr>
        <p:spPr>
          <a:xfrm flipH="1" flipV="1">
            <a:off x="4562053" y="1479141"/>
            <a:ext cx="9947" cy="15178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9" name="38 Grupo"/>
          <p:cNvGrpSpPr/>
          <p:nvPr/>
        </p:nvGrpSpPr>
        <p:grpSpPr>
          <a:xfrm>
            <a:off x="951199" y="3356873"/>
            <a:ext cx="7145040" cy="2304431"/>
            <a:chOff x="1534870" y="2996952"/>
            <a:chExt cx="5613096" cy="2304431"/>
          </a:xfrm>
        </p:grpSpPr>
        <p:cxnSp>
          <p:nvCxnSpPr>
            <p:cNvPr id="32" name="31 Conector recto"/>
            <p:cNvCxnSpPr/>
            <p:nvPr/>
          </p:nvCxnSpPr>
          <p:spPr>
            <a:xfrm flipV="1">
              <a:off x="5859768" y="3341423"/>
              <a:ext cx="1" cy="19599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37 Conector recto"/>
            <p:cNvCxnSpPr/>
            <p:nvPr/>
          </p:nvCxnSpPr>
          <p:spPr>
            <a:xfrm flipV="1">
              <a:off x="4550384" y="2996952"/>
              <a:ext cx="0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32 Conector recto"/>
            <p:cNvCxnSpPr/>
            <p:nvPr/>
          </p:nvCxnSpPr>
          <p:spPr>
            <a:xfrm flipV="1">
              <a:off x="7147966" y="3356993"/>
              <a:ext cx="0" cy="18003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29 Conector recto"/>
            <p:cNvCxnSpPr/>
            <p:nvPr/>
          </p:nvCxnSpPr>
          <p:spPr>
            <a:xfrm flipH="1" flipV="1">
              <a:off x="1534870" y="3316898"/>
              <a:ext cx="1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34 Conector recto"/>
            <p:cNvCxnSpPr/>
            <p:nvPr/>
          </p:nvCxnSpPr>
          <p:spPr>
            <a:xfrm>
              <a:off x="1538277" y="3357212"/>
              <a:ext cx="560968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12757" y="58614"/>
            <a:ext cx="6003658" cy="850106"/>
          </a:xfrm>
        </p:spPr>
        <p:txBody>
          <a:bodyPr>
            <a:normAutofit/>
          </a:bodyPr>
          <a:lstStyle/>
          <a:p>
            <a:r>
              <a:rPr lang="es-MX" sz="1800" b="1" dirty="0" smtClean="0">
                <a:latin typeface="Soberana Titular" pitchFamily="50" charset="0"/>
              </a:rPr>
              <a:t>S248 “Programa para el Desarrollo Regional Turístico Sustentable”</a:t>
            </a:r>
            <a:endParaRPr lang="es-MX" sz="1800" b="1" dirty="0">
              <a:latin typeface="Soberana Titular" pitchFamily="50" charset="0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467704" y="1916832"/>
            <a:ext cx="1584016" cy="864096"/>
          </a:xfrm>
          <a:prstGeom prst="round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>
                <a:latin typeface="Soberana Sans Light" pitchFamily="50" charset="0"/>
              </a:rPr>
              <a:t>Beneficios económicos, sociales y culturales menores para las comunidades locales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2267744" y="1916832"/>
            <a:ext cx="1173442" cy="864096"/>
          </a:xfrm>
          <a:prstGeom prst="round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latin typeface="Soberana Sans Light" pitchFamily="50" charset="0"/>
              </a:rPr>
              <a:t>Desarrollo turístico no sustentable</a:t>
            </a:r>
            <a:endParaRPr lang="es-MX" sz="1100" dirty="0">
              <a:latin typeface="Soberana Sans Light" pitchFamily="50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3760018" y="1922979"/>
            <a:ext cx="1748086" cy="851803"/>
          </a:xfrm>
          <a:prstGeom prst="round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>
                <a:latin typeface="Soberana Sans Light" pitchFamily="50" charset="0"/>
              </a:rPr>
              <a:t>Falta de </a:t>
            </a:r>
            <a:r>
              <a:rPr lang="es-MX" sz="1100" dirty="0" smtClean="0">
                <a:latin typeface="Soberana Sans Light" pitchFamily="50" charset="0"/>
              </a:rPr>
              <a:t>Infraestructura y equipamiento para segmentos de mercado específicos</a:t>
            </a:r>
            <a:endParaRPr lang="es-MX" sz="1100" dirty="0">
              <a:latin typeface="Soberana Sans Light" pitchFamily="50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5724127" y="5194964"/>
            <a:ext cx="3168353" cy="46634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latin typeface="Soberana Sans Light" pitchFamily="50" charset="0"/>
              </a:rPr>
              <a:t>Falta de incentivos y programas para la inversión en proyectos sustentables</a:t>
            </a:r>
            <a:endParaRPr lang="es-MX" sz="1100" dirty="0">
              <a:latin typeface="Soberana Sans Light" pitchFamily="50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2843808" y="4005064"/>
            <a:ext cx="1296144" cy="10080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>
                <a:latin typeface="Soberana Sans Light" pitchFamily="50" charset="0"/>
              </a:rPr>
              <a:t>Divulgación  y cobertura insuficiente de criterios de sustentabilidad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443447" y="6309320"/>
            <a:ext cx="8521041" cy="39829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latin typeface="Soberana Sans Light" pitchFamily="50" charset="0"/>
              </a:rPr>
              <a:t>Falta de coordinación entre órdenes de Gobierno</a:t>
            </a:r>
            <a:endParaRPr lang="es-MX" sz="1100" dirty="0">
              <a:latin typeface="Soberana Sans Light" pitchFamily="50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4355976" y="4005064"/>
            <a:ext cx="1333605" cy="10080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latin typeface="Soberana Sans Light" pitchFamily="50" charset="0"/>
              </a:rPr>
              <a:t>No aplicación de practicas ambientales en destinos y en empresas</a:t>
            </a:r>
            <a:endParaRPr lang="es-MX" sz="1100" dirty="0">
              <a:latin typeface="Soberana Sans Light" pitchFamily="50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23528" y="2996952"/>
            <a:ext cx="8496944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400" b="1" dirty="0" smtClean="0">
                <a:latin typeface="Soberana Sans Light" pitchFamily="50" charset="0"/>
              </a:rPr>
              <a:t>Los destinos turísticos carecen de infraestructura y equipamiento suficiente para el desarrollo turístico sustentable</a:t>
            </a:r>
            <a:endParaRPr lang="es-MX" sz="1400" b="1" dirty="0">
              <a:latin typeface="Soberana Sans Light" pitchFamily="50" charset="0"/>
            </a:endParaRPr>
          </a:p>
        </p:txBody>
      </p:sp>
      <p:cxnSp>
        <p:nvCxnSpPr>
          <p:cNvPr id="50" name="49 Conector recto"/>
          <p:cNvCxnSpPr>
            <a:stCxn id="5" idx="0"/>
            <a:endCxn id="8" idx="2"/>
          </p:cNvCxnSpPr>
          <p:nvPr/>
        </p:nvCxnSpPr>
        <p:spPr>
          <a:xfrm flipH="1" flipV="1">
            <a:off x="2854465" y="2780928"/>
            <a:ext cx="1717535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52 Conector recto"/>
          <p:cNvCxnSpPr>
            <a:stCxn id="5" idx="0"/>
            <a:endCxn id="7" idx="2"/>
          </p:cNvCxnSpPr>
          <p:nvPr/>
        </p:nvCxnSpPr>
        <p:spPr>
          <a:xfrm flipH="1" flipV="1">
            <a:off x="1259712" y="2780928"/>
            <a:ext cx="3312288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35 Rectángulo redondeado"/>
          <p:cNvSpPr/>
          <p:nvPr/>
        </p:nvSpPr>
        <p:spPr>
          <a:xfrm>
            <a:off x="5758859" y="4005064"/>
            <a:ext cx="1405429" cy="10080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latin typeface="Soberana Sans Light" pitchFamily="50" charset="0"/>
              </a:rPr>
              <a:t>Limitada inversión pública para proyectos sustentables en materia turística</a:t>
            </a:r>
            <a:endParaRPr lang="es-MX" sz="1100" dirty="0">
              <a:latin typeface="Soberana Sans Light" pitchFamily="50" charset="0"/>
            </a:endParaRPr>
          </a:p>
        </p:txBody>
      </p:sp>
      <p:sp>
        <p:nvSpPr>
          <p:cNvPr id="31" name="30 Rectángulo redondeado"/>
          <p:cNvSpPr/>
          <p:nvPr/>
        </p:nvSpPr>
        <p:spPr>
          <a:xfrm>
            <a:off x="7236296" y="4005064"/>
            <a:ext cx="1655043" cy="10080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latin typeface="Soberana Sans Light" pitchFamily="50" charset="0"/>
              </a:rPr>
              <a:t>Falta de financiamiento para proyectos sustentables de la iniciativa privada en materia turística</a:t>
            </a:r>
            <a:endParaRPr lang="es-MX" sz="1100" dirty="0">
              <a:latin typeface="Soberana Sans Light" pitchFamily="50" charset="0"/>
            </a:endParaRPr>
          </a:p>
        </p:txBody>
      </p:sp>
      <p:sp>
        <p:nvSpPr>
          <p:cNvPr id="34" name="33 Rectángulo redondeado"/>
          <p:cNvSpPr/>
          <p:nvPr/>
        </p:nvSpPr>
        <p:spPr>
          <a:xfrm>
            <a:off x="1676958" y="4005063"/>
            <a:ext cx="1022834" cy="99004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latin typeface="Soberana Sans Light" pitchFamily="50" charset="0"/>
              </a:rPr>
              <a:t>Mal estado físico de los destinos turísticos</a:t>
            </a:r>
            <a:endParaRPr lang="es-MX" sz="1100" dirty="0">
              <a:latin typeface="Soberana Sans Light" pitchFamily="50" charset="0"/>
            </a:endParaRPr>
          </a:p>
        </p:txBody>
      </p:sp>
      <p:sp>
        <p:nvSpPr>
          <p:cNvPr id="40" name="39 Rectángulo redondeado"/>
          <p:cNvSpPr/>
          <p:nvPr/>
        </p:nvSpPr>
        <p:spPr>
          <a:xfrm>
            <a:off x="814221" y="5229200"/>
            <a:ext cx="1237499" cy="9359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latin typeface="Soberana Sans Light" pitchFamily="50" charset="0"/>
              </a:rPr>
              <a:t>Insuficiencia de amenidades en los destinos turísticos</a:t>
            </a:r>
            <a:endParaRPr lang="es-MX" sz="1100" dirty="0">
              <a:latin typeface="Soberana Sans Light" pitchFamily="50" charset="0"/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2267745" y="5229200"/>
            <a:ext cx="1272072" cy="9359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latin typeface="Soberana Sans Light" pitchFamily="50" charset="0"/>
              </a:rPr>
              <a:t>No definición de la vocación de los destinos turísticos</a:t>
            </a:r>
            <a:endParaRPr lang="es-MX" sz="1100" dirty="0">
              <a:latin typeface="Soberana Sans Light" pitchFamily="50" charset="0"/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3760019" y="5229200"/>
            <a:ext cx="1435982" cy="9359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latin typeface="Soberana Sans Light" pitchFamily="50" charset="0"/>
              </a:rPr>
              <a:t>No aplicación de leyes, reglamentos y bandos municipales </a:t>
            </a:r>
            <a:endParaRPr lang="es-MX" sz="1100" dirty="0">
              <a:latin typeface="Soberana Sans Light" pitchFamily="50" charset="0"/>
            </a:endParaRPr>
          </a:p>
        </p:txBody>
      </p:sp>
      <p:sp>
        <p:nvSpPr>
          <p:cNvPr id="48" name="47 Rectángulo redondeado"/>
          <p:cNvSpPr/>
          <p:nvPr/>
        </p:nvSpPr>
        <p:spPr>
          <a:xfrm>
            <a:off x="5868144" y="1922979"/>
            <a:ext cx="1314874" cy="851803"/>
          </a:xfrm>
          <a:prstGeom prst="round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latin typeface="Soberana Sans Light" pitchFamily="50" charset="0"/>
              </a:rPr>
              <a:t>Menor valor agregado de la oferta turística del país</a:t>
            </a:r>
            <a:endParaRPr lang="es-MX" sz="1100" dirty="0">
              <a:latin typeface="Soberana Sans Light" pitchFamily="50" charset="0"/>
            </a:endParaRPr>
          </a:p>
        </p:txBody>
      </p:sp>
      <p:cxnSp>
        <p:nvCxnSpPr>
          <p:cNvPr id="51" name="50 Conector recto"/>
          <p:cNvCxnSpPr>
            <a:stCxn id="5" idx="0"/>
            <a:endCxn id="48" idx="2"/>
          </p:cNvCxnSpPr>
          <p:nvPr/>
        </p:nvCxnSpPr>
        <p:spPr>
          <a:xfrm flipV="1">
            <a:off x="4572000" y="2774782"/>
            <a:ext cx="1953581" cy="2221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54 Rectángulo redondeado"/>
          <p:cNvSpPr/>
          <p:nvPr/>
        </p:nvSpPr>
        <p:spPr>
          <a:xfrm>
            <a:off x="7524328" y="1897349"/>
            <a:ext cx="1143822" cy="851803"/>
          </a:xfrm>
          <a:prstGeom prst="round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latin typeface="Soberana Sans Light" pitchFamily="50" charset="0"/>
              </a:rPr>
              <a:t>Menor grado de satisfacción del turista</a:t>
            </a:r>
            <a:endParaRPr lang="es-MX" sz="1100" dirty="0">
              <a:latin typeface="Soberana Sans Light" pitchFamily="50" charset="0"/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395536" y="3987107"/>
            <a:ext cx="1120001" cy="10080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100" dirty="0" smtClean="0">
                <a:latin typeface="Soberana Sans Light" pitchFamily="50" charset="0"/>
              </a:rPr>
              <a:t>Limitada participación de comunidades locales</a:t>
            </a:r>
            <a:endParaRPr lang="es-MX" sz="1100" dirty="0">
              <a:latin typeface="Soberana Sans Light" pitchFamily="50" charset="0"/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1043608" y="1268760"/>
            <a:ext cx="7272808" cy="432048"/>
          </a:xfrm>
          <a:prstGeom prst="round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b="1" dirty="0">
                <a:latin typeface="Soberana Sans Light" pitchFamily="50" charset="0"/>
              </a:rPr>
              <a:t>Baja competitividad de los destinos </a:t>
            </a:r>
            <a:r>
              <a:rPr lang="es-MX" sz="1200" b="1" dirty="0" smtClean="0">
                <a:latin typeface="Soberana Sans Light" pitchFamily="50" charset="0"/>
              </a:rPr>
              <a:t>turísticos</a:t>
            </a:r>
            <a:endParaRPr lang="es-MX" sz="1200" b="1" dirty="0">
              <a:latin typeface="Soberana Sans Light" pitchFamily="50" charset="0"/>
            </a:endParaRPr>
          </a:p>
        </p:txBody>
      </p:sp>
      <p:cxnSp>
        <p:nvCxnSpPr>
          <p:cNvPr id="69" name="68 Conector recto"/>
          <p:cNvCxnSpPr>
            <a:stCxn id="5" idx="0"/>
            <a:endCxn id="55" idx="2"/>
          </p:cNvCxnSpPr>
          <p:nvPr/>
        </p:nvCxnSpPr>
        <p:spPr>
          <a:xfrm flipV="1">
            <a:off x="4572000" y="2749152"/>
            <a:ext cx="3524239" cy="247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82 Conector recto"/>
          <p:cNvCxnSpPr/>
          <p:nvPr/>
        </p:nvCxnSpPr>
        <p:spPr>
          <a:xfrm flipV="1">
            <a:off x="1619672" y="3716913"/>
            <a:ext cx="1" cy="15122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84 Conector recto"/>
          <p:cNvCxnSpPr/>
          <p:nvPr/>
        </p:nvCxnSpPr>
        <p:spPr>
          <a:xfrm flipV="1">
            <a:off x="2771800" y="3717133"/>
            <a:ext cx="1" cy="15122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857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1156</TotalTime>
  <Words>166</Words>
  <Application>Microsoft Office PowerPoint</Application>
  <PresentationFormat>Presentación en pantalla (4:3)</PresentationFormat>
  <Paragraphs>20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S248 “Programa para el Desarrollo Regional Turístico Sustentable”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Diagnósticos de los Programas Federales 2014</dc:title>
  <dc:creator>Silvia Ariadna Díaz Castillo</dc:creator>
  <cp:lastModifiedBy>Javier Alcantara Donnadieu</cp:lastModifiedBy>
  <cp:revision>112</cp:revision>
  <cp:lastPrinted>2014-03-15T01:32:07Z</cp:lastPrinted>
  <dcterms:created xsi:type="dcterms:W3CDTF">2014-02-06T19:09:12Z</dcterms:created>
  <dcterms:modified xsi:type="dcterms:W3CDTF">2014-03-27T23:25:35Z</dcterms:modified>
</cp:coreProperties>
</file>